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5" r:id="rId7"/>
    <p:sldId id="266"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9796027F-7875-4030-9381-8BD8C4F21935}"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7" name="Date Placeholder 4"/>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a:t>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2/16/2023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EAFB54-3D7D-4733-942A-616459E2DDEC}"/>
              </a:ext>
            </a:extLst>
          </p:cNvPr>
          <p:cNvSpPr>
            <a:spLocks noGrp="1"/>
          </p:cNvSpPr>
          <p:nvPr>
            <p:ph type="ctrTitle"/>
          </p:nvPr>
        </p:nvSpPr>
        <p:spPr>
          <a:xfrm>
            <a:off x="1154955" y="198784"/>
            <a:ext cx="8825658" cy="2093842"/>
          </a:xfrm>
        </p:spPr>
        <p:txBody>
          <a:bodyPr/>
          <a:lstStyle/>
          <a:p>
            <a:r>
              <a:rPr lang="fr-FR" sz="4400" b="1" cap="all" dirty="0"/>
              <a:t>                  </a:t>
            </a:r>
            <a:r>
              <a:rPr lang="fr-FR" sz="3600" b="1" cap="all" dirty="0">
                <a:highlight>
                  <a:srgbClr val="0000FF"/>
                </a:highlight>
                <a:latin typeface="Arial Black" panose="020B0A04020102020204" pitchFamily="34" charset="0"/>
              </a:rPr>
              <a:t>PENTESTER</a:t>
            </a:r>
            <a:br>
              <a:rPr lang="fr-FR" b="1" cap="all" dirty="0"/>
            </a:br>
            <a:endParaRPr lang="fr-FR" dirty="0"/>
          </a:p>
        </p:txBody>
      </p:sp>
      <p:sp>
        <p:nvSpPr>
          <p:cNvPr id="3" name="Sous-titre 2">
            <a:extLst>
              <a:ext uri="{FF2B5EF4-FFF2-40B4-BE49-F238E27FC236}">
                <a16:creationId xmlns:a16="http://schemas.microsoft.com/office/drawing/2014/main" id="{59FEF874-765E-4127-AC02-FE7E5B841F93}"/>
              </a:ext>
            </a:extLst>
          </p:cNvPr>
          <p:cNvSpPr>
            <a:spLocks noGrp="1"/>
          </p:cNvSpPr>
          <p:nvPr>
            <p:ph type="subTitle" idx="1"/>
          </p:nvPr>
        </p:nvSpPr>
        <p:spPr>
          <a:xfrm>
            <a:off x="1154955" y="1930400"/>
            <a:ext cx="8825658" cy="3708400"/>
          </a:xfrm>
        </p:spPr>
        <p:txBody>
          <a:bodyPr/>
          <a:lstStyle/>
          <a:p>
            <a:r>
              <a:rPr lang="fr-FR" dirty="0">
                <a:solidFill>
                  <a:srgbClr val="FFFF00"/>
                </a:solidFill>
              </a:rPr>
              <a:t>Définition:</a:t>
            </a:r>
          </a:p>
          <a:p>
            <a:r>
              <a:rPr lang="fr-FR" sz="1800" dirty="0">
                <a:solidFill>
                  <a:schemeClr val="accent6">
                    <a:lumMod val="60000"/>
                    <a:lumOff val="40000"/>
                  </a:schemeClr>
                </a:solidFill>
              </a:rPr>
              <a:t>le pentester contrôle la sécurité des réseaux informatiques en opérant des tests d’intrusion ou “pénétration test” en anglais, d’où l’intitulé de son métier. Il identifie ainsi les vulnérabilités et propose des actions pour les corriger.</a:t>
            </a:r>
          </a:p>
        </p:txBody>
      </p:sp>
    </p:spTree>
    <p:extLst>
      <p:ext uri="{BB962C8B-B14F-4D97-AF65-F5344CB8AC3E}">
        <p14:creationId xmlns:p14="http://schemas.microsoft.com/office/powerpoint/2010/main" val="1843917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F77D7F-A508-4EC2-8B3D-2C4DC6F0B74E}"/>
              </a:ext>
            </a:extLst>
          </p:cNvPr>
          <p:cNvSpPr>
            <a:spLocks noGrp="1"/>
          </p:cNvSpPr>
          <p:nvPr>
            <p:ph type="title"/>
          </p:nvPr>
        </p:nvSpPr>
        <p:spPr/>
        <p:txBody>
          <a:bodyPr/>
          <a:lstStyle/>
          <a:p>
            <a:r>
              <a:rPr lang="fr-FR" b="1" cap="all" dirty="0"/>
              <a:t>          </a:t>
            </a:r>
            <a:r>
              <a:rPr lang="fr-FR" sz="3200" b="1" cap="all" dirty="0">
                <a:solidFill>
                  <a:schemeClr val="tx1"/>
                </a:solidFill>
                <a:highlight>
                  <a:srgbClr val="0000FF"/>
                </a:highlight>
                <a:latin typeface="Arial Black" panose="020B0A04020102020204" pitchFamily="34" charset="0"/>
              </a:rPr>
              <a:t>MISSIONS DU PENTESTER</a:t>
            </a:r>
            <a:endParaRPr lang="fr-FR" sz="3200" dirty="0">
              <a:solidFill>
                <a:schemeClr val="tx1"/>
              </a:solidFill>
              <a:highlight>
                <a:srgbClr val="0000FF"/>
              </a:highlight>
              <a:latin typeface="Arial Black" panose="020B0A04020102020204" pitchFamily="34" charset="0"/>
            </a:endParaRPr>
          </a:p>
        </p:txBody>
      </p:sp>
      <p:sp>
        <p:nvSpPr>
          <p:cNvPr id="3" name="Espace réservé du contenu 2">
            <a:extLst>
              <a:ext uri="{FF2B5EF4-FFF2-40B4-BE49-F238E27FC236}">
                <a16:creationId xmlns:a16="http://schemas.microsoft.com/office/drawing/2014/main" id="{61D7814B-94D1-4154-BD6C-D1DDF644A778}"/>
              </a:ext>
            </a:extLst>
          </p:cNvPr>
          <p:cNvSpPr>
            <a:spLocks noGrp="1"/>
          </p:cNvSpPr>
          <p:nvPr>
            <p:ph idx="1"/>
          </p:nvPr>
        </p:nvSpPr>
        <p:spPr>
          <a:xfrm>
            <a:off x="1103312" y="2291644"/>
            <a:ext cx="8946541" cy="3956755"/>
          </a:xfrm>
        </p:spPr>
        <p:txBody>
          <a:bodyPr/>
          <a:lstStyle/>
          <a:p>
            <a:r>
              <a:rPr lang="fr-FR" dirty="0">
                <a:solidFill>
                  <a:srgbClr val="FFFF00"/>
                </a:solidFill>
              </a:rPr>
              <a:t>infiltrer « volontairement » un réseau ou une application informatique afin d’en évaluer le niveau de sécurité.</a:t>
            </a:r>
          </a:p>
          <a:p>
            <a:r>
              <a:rPr lang="fr-FR" dirty="0">
                <a:solidFill>
                  <a:srgbClr val="00B0F0"/>
                </a:solidFill>
              </a:rPr>
              <a:t>effectuer des tests d’intrusion pour vérifier la sécurité informatique de l’entreprise </a:t>
            </a:r>
          </a:p>
          <a:p>
            <a:r>
              <a:rPr lang="fr-FR" dirty="0">
                <a:solidFill>
                  <a:srgbClr val="00B0F0"/>
                </a:solidFill>
              </a:rPr>
              <a:t>et fournir des solutions pour réduire la vulnérabilité des systèmes.</a:t>
            </a:r>
          </a:p>
        </p:txBody>
      </p:sp>
    </p:spTree>
    <p:extLst>
      <p:ext uri="{BB962C8B-B14F-4D97-AF65-F5344CB8AC3E}">
        <p14:creationId xmlns:p14="http://schemas.microsoft.com/office/powerpoint/2010/main" val="1900869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DB8233-5BB9-4097-A96F-2061EE20D42D}"/>
              </a:ext>
            </a:extLst>
          </p:cNvPr>
          <p:cNvSpPr>
            <a:spLocks noGrp="1"/>
          </p:cNvSpPr>
          <p:nvPr>
            <p:ph type="title"/>
          </p:nvPr>
        </p:nvSpPr>
        <p:spPr>
          <a:xfrm>
            <a:off x="646111" y="106017"/>
            <a:ext cx="9404723" cy="1444487"/>
          </a:xfrm>
        </p:spPr>
        <p:txBody>
          <a:bodyPr/>
          <a:lstStyle/>
          <a:p>
            <a:r>
              <a:rPr lang="fr-FR" sz="2800" b="1" cap="all" dirty="0">
                <a:latin typeface="Arial Black" panose="020B0A04020102020204" pitchFamily="34" charset="0"/>
              </a:rPr>
              <a:t>                    </a:t>
            </a:r>
            <a:r>
              <a:rPr lang="fr-FR" sz="2800" b="1" cap="all" dirty="0">
                <a:highlight>
                  <a:srgbClr val="0000FF"/>
                </a:highlight>
                <a:latin typeface="Arial Black" panose="020B0A04020102020204" pitchFamily="34" charset="0"/>
              </a:rPr>
              <a:t>TESTS D’INTRUSIONS</a:t>
            </a:r>
            <a:br>
              <a:rPr lang="fr-FR" sz="2800" b="1" cap="all" dirty="0">
                <a:highlight>
                  <a:srgbClr val="0000FF"/>
                </a:highlight>
                <a:latin typeface="Arial Black" panose="020B0A04020102020204" pitchFamily="34" charset="0"/>
              </a:rPr>
            </a:br>
            <a:r>
              <a:rPr lang="fr-FR" sz="2800" b="1" cap="all" dirty="0">
                <a:latin typeface="Arial Black" panose="020B0A04020102020204" pitchFamily="34" charset="0"/>
              </a:rPr>
              <a:t>               </a:t>
            </a:r>
            <a:r>
              <a:rPr lang="fr-FR" sz="2000" b="1" cap="all" dirty="0">
                <a:highlight>
                  <a:srgbClr val="0000FF"/>
                </a:highlight>
                <a:latin typeface="Arial Black" panose="020B0A04020102020204" pitchFamily="34" charset="0"/>
              </a:rPr>
              <a:t>SCANS DE VULNÉRABILITÉ ET AUDITS</a:t>
            </a:r>
            <a:endParaRPr lang="fr-FR" sz="2000" dirty="0">
              <a:highlight>
                <a:srgbClr val="0000FF"/>
              </a:highlight>
              <a:latin typeface="Arial Black" panose="020B0A04020102020204" pitchFamily="34" charset="0"/>
            </a:endParaRPr>
          </a:p>
        </p:txBody>
      </p:sp>
      <p:sp>
        <p:nvSpPr>
          <p:cNvPr id="3" name="Espace réservé du contenu 2">
            <a:extLst>
              <a:ext uri="{FF2B5EF4-FFF2-40B4-BE49-F238E27FC236}">
                <a16:creationId xmlns:a16="http://schemas.microsoft.com/office/drawing/2014/main" id="{E8B50F1A-8272-440B-ACE0-F74ED2B857CB}"/>
              </a:ext>
            </a:extLst>
          </p:cNvPr>
          <p:cNvSpPr>
            <a:spLocks noGrp="1"/>
          </p:cNvSpPr>
          <p:nvPr>
            <p:ph idx="1"/>
          </p:nvPr>
        </p:nvSpPr>
        <p:spPr/>
        <p:txBody>
          <a:bodyPr>
            <a:normAutofit lnSpcReduction="10000"/>
          </a:bodyPr>
          <a:lstStyle/>
          <a:p>
            <a:r>
              <a:rPr lang="fr-FR" dirty="0">
                <a:solidFill>
                  <a:srgbClr val="FFFF00"/>
                </a:solidFill>
              </a:rPr>
              <a:t>Un test d’intrusion, est une méthode qui consiste à analyser une cible en se mettant dans la peau d’un attaquant.</a:t>
            </a:r>
          </a:p>
          <a:p>
            <a:r>
              <a:rPr lang="fr-FR" dirty="0">
                <a:solidFill>
                  <a:srgbClr val="FFFF00"/>
                </a:solidFill>
              </a:rPr>
              <a:t>Cette cible peut être une IP, une application, un serveur web, ou un réseau complet.</a:t>
            </a:r>
          </a:p>
          <a:p>
            <a:r>
              <a:rPr lang="fr-FR" dirty="0">
                <a:solidFill>
                  <a:srgbClr val="00B0F0"/>
                </a:solidFill>
              </a:rPr>
              <a:t>Le scan de vulnérabilité est une composante du test d’intrusion. C’est plus précisément un scan de la cible qui permet d’énumérer les vulnérabilités, sans tenter de les qualifier ou de vérifier si elles sont exploitables.</a:t>
            </a:r>
          </a:p>
          <a:p>
            <a:r>
              <a:rPr lang="fr-FR" b="1" dirty="0">
                <a:solidFill>
                  <a:schemeClr val="accent1">
                    <a:lumMod val="40000"/>
                    <a:lumOff val="60000"/>
                  </a:schemeClr>
                </a:solidFill>
              </a:rPr>
              <a:t>Les tests d’intrusion ont des objectifs clairs :</a:t>
            </a:r>
            <a:endParaRPr lang="fr-FR" dirty="0">
              <a:solidFill>
                <a:schemeClr val="accent1">
                  <a:lumMod val="40000"/>
                  <a:lumOff val="60000"/>
                </a:schemeClr>
              </a:solidFill>
            </a:endParaRPr>
          </a:p>
          <a:p>
            <a:r>
              <a:rPr lang="fr-FR" dirty="0">
                <a:solidFill>
                  <a:schemeClr val="accent1">
                    <a:lumMod val="40000"/>
                    <a:lumOff val="60000"/>
                  </a:schemeClr>
                </a:solidFill>
              </a:rPr>
              <a:t>Identifier les vulnérabilités du SI ou de son application</a:t>
            </a:r>
          </a:p>
          <a:p>
            <a:r>
              <a:rPr lang="fr-FR" dirty="0">
                <a:solidFill>
                  <a:schemeClr val="accent1">
                    <a:lumMod val="40000"/>
                    <a:lumOff val="60000"/>
                  </a:schemeClr>
                </a:solidFill>
              </a:rPr>
              <a:t>Évaluer le degré de risque de chaque faille identifiée</a:t>
            </a:r>
          </a:p>
          <a:p>
            <a:r>
              <a:rPr lang="fr-FR" dirty="0">
                <a:solidFill>
                  <a:schemeClr val="accent1">
                    <a:lumMod val="40000"/>
                    <a:lumOff val="60000"/>
                  </a:schemeClr>
                </a:solidFill>
              </a:rPr>
              <a:t>Proposer des correctifs de manière priorisée</a:t>
            </a:r>
          </a:p>
          <a:p>
            <a:endParaRPr lang="fr-FR" dirty="0"/>
          </a:p>
        </p:txBody>
      </p:sp>
    </p:spTree>
    <p:extLst>
      <p:ext uri="{BB962C8B-B14F-4D97-AF65-F5344CB8AC3E}">
        <p14:creationId xmlns:p14="http://schemas.microsoft.com/office/powerpoint/2010/main" val="623153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CF7A5D-9DDC-4BE8-8329-1723076D4D2B}"/>
              </a:ext>
            </a:extLst>
          </p:cNvPr>
          <p:cNvSpPr>
            <a:spLocks noGrp="1"/>
          </p:cNvSpPr>
          <p:nvPr>
            <p:ph type="title"/>
          </p:nvPr>
        </p:nvSpPr>
        <p:spPr/>
        <p:txBody>
          <a:bodyPr/>
          <a:lstStyle/>
          <a:p>
            <a:r>
              <a:rPr lang="fr-FR" dirty="0"/>
              <a:t>              </a:t>
            </a:r>
            <a:r>
              <a:rPr lang="fr-FR" sz="3200" dirty="0">
                <a:highlight>
                  <a:srgbClr val="0000FF"/>
                </a:highlight>
                <a:latin typeface="Arial Black" panose="020B0A04020102020204" pitchFamily="34" charset="0"/>
              </a:rPr>
              <a:t>Mission 2 du pentester</a:t>
            </a:r>
          </a:p>
        </p:txBody>
      </p:sp>
      <p:sp>
        <p:nvSpPr>
          <p:cNvPr id="3" name="Espace réservé du contenu 2">
            <a:extLst>
              <a:ext uri="{FF2B5EF4-FFF2-40B4-BE49-F238E27FC236}">
                <a16:creationId xmlns:a16="http://schemas.microsoft.com/office/drawing/2014/main" id="{7C9E3898-5433-4F1B-9C15-0FA8AE00F28C}"/>
              </a:ext>
            </a:extLst>
          </p:cNvPr>
          <p:cNvSpPr>
            <a:spLocks noGrp="1"/>
          </p:cNvSpPr>
          <p:nvPr>
            <p:ph idx="1"/>
          </p:nvPr>
        </p:nvSpPr>
        <p:spPr/>
        <p:txBody>
          <a:bodyPr>
            <a:normAutofit fontScale="85000" lnSpcReduction="20000"/>
          </a:bodyPr>
          <a:lstStyle/>
          <a:p>
            <a:r>
              <a:rPr lang="fr-FR" b="1" dirty="0">
                <a:solidFill>
                  <a:schemeClr val="accent2">
                    <a:lumMod val="60000"/>
                    <a:lumOff val="40000"/>
                  </a:schemeClr>
                </a:solidFill>
              </a:rPr>
              <a:t> le pentester peut 	aussi faire des audits complets pour l’entreprise. </a:t>
            </a:r>
          </a:p>
          <a:p>
            <a:r>
              <a:rPr lang="fr-FR" b="1" dirty="0">
                <a:solidFill>
                  <a:srgbClr val="FF0000"/>
                </a:solidFill>
              </a:rPr>
              <a:t>Il ya plusieurs types :</a:t>
            </a:r>
            <a:endParaRPr lang="fr-FR" dirty="0">
              <a:solidFill>
                <a:srgbClr val="FF0000"/>
              </a:solidFill>
            </a:endParaRPr>
          </a:p>
          <a:p>
            <a:r>
              <a:rPr lang="fr-FR" dirty="0">
                <a:solidFill>
                  <a:srgbClr val="FFFF00"/>
                </a:solidFill>
              </a:rPr>
              <a:t>Audits de code : le code source d’une application est analysé afin de relever toute faille de sécurité.</a:t>
            </a:r>
          </a:p>
          <a:p>
            <a:r>
              <a:rPr lang="fr-FR" dirty="0">
                <a:solidFill>
                  <a:schemeClr val="accent6">
                    <a:lumMod val="60000"/>
                    <a:lumOff val="40000"/>
                  </a:schemeClr>
                </a:solidFill>
              </a:rPr>
              <a:t>Audits de configuration </a:t>
            </a:r>
            <a:r>
              <a:rPr lang="fr-FR" dirty="0"/>
              <a:t>:  </a:t>
            </a:r>
            <a:r>
              <a:rPr lang="fr-FR" dirty="0">
                <a:solidFill>
                  <a:srgbClr val="00B0F0"/>
                </a:solidFill>
              </a:rPr>
              <a:t>la configuration d’un système ou d’un équipement réseau est fournie au pentester qui compare ensuite ces données à des référentiels officiels (CIS, guides de l’ANSSI…) pour relever tout écart de conformité.</a:t>
            </a:r>
          </a:p>
          <a:p>
            <a:r>
              <a:rPr lang="fr-FR" dirty="0">
                <a:solidFill>
                  <a:schemeClr val="accent1">
                    <a:lumMod val="60000"/>
                    <a:lumOff val="40000"/>
                  </a:schemeClr>
                </a:solidFill>
              </a:rPr>
              <a:t>Audits d’architecture</a:t>
            </a:r>
            <a:r>
              <a:rPr lang="fr-FR" dirty="0"/>
              <a:t>:  </a:t>
            </a:r>
            <a:r>
              <a:rPr lang="fr-FR" dirty="0">
                <a:solidFill>
                  <a:schemeClr val="accent6">
                    <a:lumMod val="60000"/>
                    <a:lumOff val="40000"/>
                  </a:schemeClr>
                </a:solidFill>
              </a:rPr>
              <a:t>le pentester vérifie la robustesse de l’architecture d’un système d’information face à différentes menaces. Cela est réalisé à partir des documents d’architecture client et d’entretiens.</a:t>
            </a:r>
          </a:p>
          <a:p>
            <a:r>
              <a:rPr lang="fr-FR" dirty="0">
                <a:solidFill>
                  <a:schemeClr val="accent1">
                    <a:lumMod val="40000"/>
                    <a:lumOff val="60000"/>
                  </a:schemeClr>
                </a:solidFill>
              </a:rPr>
              <a:t>Audit organisationnel</a:t>
            </a:r>
            <a:r>
              <a:rPr lang="fr-FR" dirty="0"/>
              <a:t>: </a:t>
            </a:r>
            <a:r>
              <a:rPr lang="fr-FR" dirty="0">
                <a:solidFill>
                  <a:srgbClr val="FFFF00"/>
                </a:solidFill>
              </a:rPr>
              <a:t>le pentester vérifie l’organisation mise en place par le client d’un point de vue sécurité, de la création d’une équipe dédiée à la gestion des incidents, à partir des documents disponibles et des entretiens avec le client.</a:t>
            </a:r>
          </a:p>
          <a:p>
            <a:endParaRPr lang="fr-FR" dirty="0"/>
          </a:p>
        </p:txBody>
      </p:sp>
    </p:spTree>
    <p:extLst>
      <p:ext uri="{BB962C8B-B14F-4D97-AF65-F5344CB8AC3E}">
        <p14:creationId xmlns:p14="http://schemas.microsoft.com/office/powerpoint/2010/main" val="527723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510F44-1801-4AFF-A0CC-1ACC1BA18FB9}"/>
              </a:ext>
            </a:extLst>
          </p:cNvPr>
          <p:cNvSpPr>
            <a:spLocks noGrp="1"/>
          </p:cNvSpPr>
          <p:nvPr>
            <p:ph type="title"/>
          </p:nvPr>
        </p:nvSpPr>
        <p:spPr/>
        <p:txBody>
          <a:bodyPr/>
          <a:lstStyle/>
          <a:p>
            <a:r>
              <a:rPr lang="fr-FR" b="1" cap="all" dirty="0"/>
              <a:t>       </a:t>
            </a:r>
            <a:r>
              <a:rPr lang="fr-FR" sz="2800" b="1" cap="all" dirty="0">
                <a:highlight>
                  <a:srgbClr val="0000FF"/>
                </a:highlight>
                <a:latin typeface="Arial Black" panose="020B0A04020102020204" pitchFamily="34" charset="0"/>
              </a:rPr>
              <a:t>RESPONSABILITÉS DU PENTESTER</a:t>
            </a:r>
            <a:endParaRPr lang="fr-FR" sz="2800" dirty="0">
              <a:highlight>
                <a:srgbClr val="0000FF"/>
              </a:highlight>
              <a:latin typeface="Arial Black" panose="020B0A04020102020204" pitchFamily="34" charset="0"/>
            </a:endParaRPr>
          </a:p>
        </p:txBody>
      </p:sp>
      <p:sp>
        <p:nvSpPr>
          <p:cNvPr id="3" name="Espace réservé du contenu 2">
            <a:extLst>
              <a:ext uri="{FF2B5EF4-FFF2-40B4-BE49-F238E27FC236}">
                <a16:creationId xmlns:a16="http://schemas.microsoft.com/office/drawing/2014/main" id="{20682F5C-B579-4E0A-8CC0-CC7D5B66F322}"/>
              </a:ext>
            </a:extLst>
          </p:cNvPr>
          <p:cNvSpPr>
            <a:spLocks noGrp="1"/>
          </p:cNvSpPr>
          <p:nvPr>
            <p:ph idx="1"/>
          </p:nvPr>
        </p:nvSpPr>
        <p:spPr/>
        <p:txBody>
          <a:bodyPr>
            <a:normAutofit/>
          </a:bodyPr>
          <a:lstStyle/>
          <a:p>
            <a:r>
              <a:rPr lang="fr-FR" dirty="0">
                <a:solidFill>
                  <a:srgbClr val="FFFF00"/>
                </a:solidFill>
              </a:rPr>
              <a:t>S’introduire légalement dans les systèmes et les réseaux d’une entreprise en se conformant à un code de conduite et à une discipline stricte.</a:t>
            </a:r>
          </a:p>
          <a:p>
            <a:r>
              <a:rPr lang="fr-FR" dirty="0">
                <a:solidFill>
                  <a:srgbClr val="00B0F0"/>
                </a:solidFill>
              </a:rPr>
              <a:t>documenter le chemin d’attaque qu’il communique à l’organisation, </a:t>
            </a:r>
          </a:p>
          <a:p>
            <a:r>
              <a:rPr lang="fr-FR" dirty="0">
                <a:solidFill>
                  <a:srgbClr val="00B0F0"/>
                </a:solidFill>
              </a:rPr>
              <a:t>signer un accord de confidentialité </a:t>
            </a:r>
          </a:p>
          <a:p>
            <a:r>
              <a:rPr lang="fr-FR" dirty="0">
                <a:solidFill>
                  <a:srgbClr val="00B0F0"/>
                </a:solidFill>
              </a:rPr>
              <a:t>traiter toutes les informations de l’entreprise avec la plus grande prudence. </a:t>
            </a:r>
          </a:p>
          <a:p>
            <a:r>
              <a:rPr lang="fr-FR" dirty="0">
                <a:solidFill>
                  <a:schemeClr val="accent6">
                    <a:lumMod val="60000"/>
                    <a:lumOff val="40000"/>
                  </a:schemeClr>
                </a:solidFill>
              </a:rPr>
              <a:t>signaler immédiatement à l’organisation toute violation de sécurité.</a:t>
            </a:r>
          </a:p>
          <a:p>
            <a:r>
              <a:rPr lang="fr-FR" dirty="0">
                <a:solidFill>
                  <a:schemeClr val="accent6">
                    <a:lumMod val="60000"/>
                    <a:lumOff val="40000"/>
                  </a:schemeClr>
                </a:solidFill>
              </a:rPr>
              <a:t>effacer toutes les traces de tests de vulnérabilités pour éviter toute exploitation malveillante des failles précédemment identifiées.</a:t>
            </a:r>
          </a:p>
          <a:p>
            <a:endParaRPr lang="fr-FR" dirty="0"/>
          </a:p>
        </p:txBody>
      </p:sp>
    </p:spTree>
    <p:extLst>
      <p:ext uri="{BB962C8B-B14F-4D97-AF65-F5344CB8AC3E}">
        <p14:creationId xmlns:p14="http://schemas.microsoft.com/office/powerpoint/2010/main" val="880555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230C9A-2ED2-4F62-81CB-A46134118649}"/>
              </a:ext>
            </a:extLst>
          </p:cNvPr>
          <p:cNvSpPr>
            <a:spLocks noGrp="1"/>
          </p:cNvSpPr>
          <p:nvPr>
            <p:ph type="title"/>
          </p:nvPr>
        </p:nvSpPr>
        <p:spPr/>
        <p:txBody>
          <a:bodyPr/>
          <a:lstStyle/>
          <a:p>
            <a:r>
              <a:rPr lang="fr-FR" b="1" dirty="0"/>
              <a:t>            </a:t>
            </a:r>
            <a:r>
              <a:rPr lang="fr-FR" b="1" dirty="0">
                <a:highlight>
                  <a:srgbClr val="0000FF"/>
                </a:highlight>
              </a:rPr>
              <a:t>Attaque DDoS</a:t>
            </a:r>
            <a:endParaRPr lang="fr-FR" dirty="0">
              <a:highlight>
                <a:srgbClr val="0000FF"/>
              </a:highlight>
            </a:endParaRPr>
          </a:p>
        </p:txBody>
      </p:sp>
      <p:sp>
        <p:nvSpPr>
          <p:cNvPr id="3" name="Espace réservé du contenu 2">
            <a:extLst>
              <a:ext uri="{FF2B5EF4-FFF2-40B4-BE49-F238E27FC236}">
                <a16:creationId xmlns:a16="http://schemas.microsoft.com/office/drawing/2014/main" id="{73B0B824-10EC-42C9-BFAB-61C247ADBE9D}"/>
              </a:ext>
            </a:extLst>
          </p:cNvPr>
          <p:cNvSpPr>
            <a:spLocks noGrp="1"/>
          </p:cNvSpPr>
          <p:nvPr>
            <p:ph idx="1"/>
          </p:nvPr>
        </p:nvSpPr>
        <p:spPr>
          <a:xfrm>
            <a:off x="1104293" y="1853248"/>
            <a:ext cx="8946541" cy="5524041"/>
          </a:xfrm>
        </p:spPr>
        <p:txBody>
          <a:bodyPr>
            <a:normAutofit/>
          </a:bodyPr>
          <a:lstStyle/>
          <a:p>
            <a:r>
              <a:rPr lang="fr-FR" b="1" dirty="0"/>
              <a:t>Définition:</a:t>
            </a:r>
          </a:p>
          <a:p>
            <a:r>
              <a:rPr lang="fr-FR" dirty="0">
                <a:solidFill>
                  <a:srgbClr val="00B0F0"/>
                </a:solidFill>
              </a:rPr>
              <a:t>Une attaque en déni de service ou en déni de service distribué (DDoS pour Distributed Denial of Service en anglais) vise à rendre inaccessible un serveur par l’envoi de multiples requêtes jusqu’à le saturer ou par l’exploitation d’une faille de sécurité afin de provoquer une panne ou un fonctionnement fortement dégradé du service.</a:t>
            </a:r>
          </a:p>
          <a:p>
            <a:r>
              <a:rPr lang="fr-FR" dirty="0">
                <a:solidFill>
                  <a:schemeClr val="accent6">
                    <a:lumMod val="60000"/>
                    <a:lumOff val="40000"/>
                  </a:schemeClr>
                </a:solidFill>
              </a:rPr>
              <a:t>Que faire en cas de DDoS ? </a:t>
            </a:r>
          </a:p>
          <a:p>
            <a:pPr marL="0" indent="0">
              <a:buNone/>
            </a:pPr>
            <a:r>
              <a:rPr lang="fr-FR" dirty="0">
                <a:solidFill>
                  <a:schemeClr val="accent6">
                    <a:lumMod val="60000"/>
                    <a:lumOff val="40000"/>
                  </a:schemeClr>
                </a:solidFill>
              </a:rPr>
              <a:t>     Ne pas payer la rançon, filtrer les requêtes de l’attaquant,</a:t>
            </a:r>
          </a:p>
          <a:p>
            <a:pPr marL="0" indent="0">
              <a:buNone/>
            </a:pPr>
            <a:r>
              <a:rPr lang="fr-FR" dirty="0">
                <a:solidFill>
                  <a:schemeClr val="accent6">
                    <a:lumMod val="60000"/>
                    <a:lumOff val="40000"/>
                  </a:schemeClr>
                </a:solidFill>
              </a:rPr>
              <a:t>    déposer une plainte……</a:t>
            </a:r>
          </a:p>
          <a:p>
            <a:endParaRPr lang="fr-FR" dirty="0">
              <a:solidFill>
                <a:schemeClr val="accent6">
                  <a:lumMod val="60000"/>
                  <a:lumOff val="40000"/>
                </a:schemeClr>
              </a:solidFill>
            </a:endParaRPr>
          </a:p>
        </p:txBody>
      </p:sp>
    </p:spTree>
    <p:extLst>
      <p:ext uri="{BB962C8B-B14F-4D97-AF65-F5344CB8AC3E}">
        <p14:creationId xmlns:p14="http://schemas.microsoft.com/office/powerpoint/2010/main" val="2359740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5C641D-F84C-4124-ABFC-50F16BFCA806}"/>
              </a:ext>
            </a:extLst>
          </p:cNvPr>
          <p:cNvSpPr>
            <a:spLocks noGrp="1"/>
          </p:cNvSpPr>
          <p:nvPr>
            <p:ph type="title"/>
          </p:nvPr>
        </p:nvSpPr>
        <p:spPr>
          <a:xfrm>
            <a:off x="646111" y="1"/>
            <a:ext cx="9404723" cy="1853248"/>
          </a:xfrm>
        </p:spPr>
        <p:txBody>
          <a:bodyPr/>
          <a:lstStyle/>
          <a:p>
            <a:r>
              <a:rPr lang="fr-FR" dirty="0"/>
              <a:t>                      </a:t>
            </a:r>
            <a:r>
              <a:rPr lang="fr-FR" sz="3200" dirty="0">
                <a:solidFill>
                  <a:schemeClr val="tx1"/>
                </a:solidFill>
                <a:highlight>
                  <a:srgbClr val="0000FF"/>
                </a:highlight>
                <a:latin typeface="Arial Black" panose="020B0A04020102020204" pitchFamily="34" charset="0"/>
              </a:rPr>
              <a:t>PROTECTION</a:t>
            </a:r>
            <a:r>
              <a:rPr lang="fr-FR" sz="3200" dirty="0">
                <a:latin typeface="Arial Black" panose="020B0A04020102020204" pitchFamily="34" charset="0"/>
              </a:rPr>
              <a:t> </a:t>
            </a:r>
            <a:br>
              <a:rPr lang="fr-FR" sz="3200" dirty="0">
                <a:latin typeface="Arial Black" panose="020B0A04020102020204" pitchFamily="34" charset="0"/>
              </a:rPr>
            </a:br>
            <a:r>
              <a:rPr lang="fr-FR" sz="3200" dirty="0">
                <a:latin typeface="Arial Black" panose="020B0A04020102020204" pitchFamily="34" charset="0"/>
              </a:rPr>
              <a:t>          </a:t>
            </a:r>
            <a:r>
              <a:rPr lang="fr-FR" sz="3200" dirty="0">
                <a:highlight>
                  <a:srgbClr val="0000FF"/>
                </a:highlight>
                <a:latin typeface="Arial Black" panose="020B0A04020102020204" pitchFamily="34" charset="0"/>
              </a:rPr>
              <a:t>CONTRE UNE ATTAQUE DDOS</a:t>
            </a:r>
          </a:p>
        </p:txBody>
      </p:sp>
      <p:sp>
        <p:nvSpPr>
          <p:cNvPr id="3" name="Espace réservé du contenu 2">
            <a:extLst>
              <a:ext uri="{FF2B5EF4-FFF2-40B4-BE49-F238E27FC236}">
                <a16:creationId xmlns:a16="http://schemas.microsoft.com/office/drawing/2014/main" id="{6523C00D-297E-45F7-B9FF-05F524840484}"/>
              </a:ext>
            </a:extLst>
          </p:cNvPr>
          <p:cNvSpPr>
            <a:spLocks noGrp="1"/>
          </p:cNvSpPr>
          <p:nvPr>
            <p:ph idx="1"/>
          </p:nvPr>
        </p:nvSpPr>
        <p:spPr>
          <a:xfrm>
            <a:off x="1103312" y="1709530"/>
            <a:ext cx="8946541" cy="4538869"/>
          </a:xfrm>
        </p:spPr>
        <p:txBody>
          <a:bodyPr>
            <a:normAutofit/>
          </a:bodyPr>
          <a:lstStyle/>
          <a:p>
            <a:pPr fontAlgn="base"/>
            <a:r>
              <a:rPr lang="fr-FR" cap="all" dirty="0"/>
              <a:t>1</a:t>
            </a:r>
            <a:r>
              <a:rPr lang="fr-FR" sz="1800" cap="all" dirty="0">
                <a:solidFill>
                  <a:schemeClr val="accent1">
                    <a:lumMod val="40000"/>
                    <a:lumOff val="60000"/>
                  </a:schemeClr>
                </a:solidFill>
              </a:rPr>
              <a:t>. faire Régulièrement ET SYSTÉMATIQUE LES MISES À JOUR DE SÉCURITÉ</a:t>
            </a:r>
          </a:p>
          <a:p>
            <a:pPr fontAlgn="base"/>
            <a:r>
              <a:rPr lang="fr-FR" sz="1800" dirty="0">
                <a:solidFill>
                  <a:schemeClr val="accent1">
                    <a:lumMod val="40000"/>
                    <a:lumOff val="60000"/>
                  </a:schemeClr>
                </a:solidFill>
              </a:rPr>
              <a:t>Installer des anti-virus sur votre machine.</a:t>
            </a:r>
          </a:p>
          <a:p>
            <a:pPr fontAlgn="base"/>
            <a:r>
              <a:rPr lang="fr-FR" sz="1800" cap="all" dirty="0">
                <a:solidFill>
                  <a:schemeClr val="accent1">
                    <a:lumMod val="40000"/>
                    <a:lumOff val="60000"/>
                  </a:schemeClr>
                </a:solidFill>
              </a:rPr>
              <a:t>2. </a:t>
            </a:r>
            <a:r>
              <a:rPr lang="fr-FR" sz="1800" cap="all" dirty="0">
                <a:solidFill>
                  <a:srgbClr val="00B0F0"/>
                </a:solidFill>
              </a:rPr>
              <a:t>PARAMÉTRER CORRECTEMENT LE PARE-FEU :</a:t>
            </a:r>
          </a:p>
          <a:p>
            <a:pPr fontAlgn="base"/>
            <a:r>
              <a:rPr lang="fr-FR" sz="1800" dirty="0">
                <a:solidFill>
                  <a:srgbClr val="00B0F0"/>
                </a:solidFill>
              </a:rPr>
              <a:t>fermez tous les ports inutilisés et ne laissez que les adresses des machines indispensables accéder à distance aux fonctionnalités d’administration du site.</a:t>
            </a:r>
          </a:p>
          <a:p>
            <a:pPr fontAlgn="base"/>
            <a:r>
              <a:rPr lang="fr-FR" sz="1800" cap="all" dirty="0">
                <a:solidFill>
                  <a:schemeClr val="accent1">
                    <a:lumMod val="40000"/>
                    <a:lumOff val="60000"/>
                  </a:schemeClr>
                </a:solidFill>
              </a:rPr>
              <a:t>3.</a:t>
            </a:r>
            <a:r>
              <a:rPr lang="fr-FR" sz="1800" cap="all" dirty="0">
                <a:solidFill>
                  <a:schemeClr val="accent6">
                    <a:lumMod val="60000"/>
                    <a:lumOff val="40000"/>
                  </a:schemeClr>
                </a:solidFill>
              </a:rPr>
              <a:t>Renforcer les mots de passe</a:t>
            </a:r>
            <a:endParaRPr lang="fr-FR" sz="1800" dirty="0">
              <a:solidFill>
                <a:schemeClr val="accent6">
                  <a:lumMod val="60000"/>
                  <a:lumOff val="40000"/>
                </a:schemeClr>
              </a:solidFill>
            </a:endParaRPr>
          </a:p>
          <a:p>
            <a:pPr fontAlgn="base"/>
            <a:r>
              <a:rPr lang="fr-FR" sz="1800" dirty="0">
                <a:solidFill>
                  <a:srgbClr val="FFFF00"/>
                </a:solidFill>
              </a:rPr>
              <a:t>4. Sollicitez votre hébergeur afin qu’il prévoie une réponse à ce type d’attaque au niveau de ses infrastructures.</a:t>
            </a:r>
          </a:p>
          <a:p>
            <a:endParaRPr lang="fr-FR" dirty="0"/>
          </a:p>
        </p:txBody>
      </p:sp>
    </p:spTree>
    <p:extLst>
      <p:ext uri="{BB962C8B-B14F-4D97-AF65-F5344CB8AC3E}">
        <p14:creationId xmlns:p14="http://schemas.microsoft.com/office/powerpoint/2010/main" val="88446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6B232B-51BA-4CC3-BA30-76D23906954D}"/>
              </a:ext>
            </a:extLst>
          </p:cNvPr>
          <p:cNvSpPr>
            <a:spLocks noGrp="1"/>
          </p:cNvSpPr>
          <p:nvPr>
            <p:ph type="title"/>
          </p:nvPr>
        </p:nvSpPr>
        <p:spPr/>
        <p:txBody>
          <a:bodyPr/>
          <a:lstStyle/>
          <a:p>
            <a:r>
              <a:rPr lang="fr-FR" b="1" cap="all" dirty="0"/>
              <a:t>         </a:t>
            </a:r>
            <a:r>
              <a:rPr lang="fr-FR" sz="2800" b="1" cap="all" dirty="0">
                <a:highlight>
                  <a:srgbClr val="0000FF"/>
                </a:highlight>
                <a:latin typeface="Arial Black" panose="020B0A04020102020204" pitchFamily="34" charset="0"/>
              </a:rPr>
              <a:t>ÉTUDES ET FORMATIONS SALAIRE</a:t>
            </a:r>
            <a:endParaRPr lang="fr-FR" sz="2800" dirty="0">
              <a:highlight>
                <a:srgbClr val="0000FF"/>
              </a:highlight>
              <a:latin typeface="Arial Black" panose="020B0A04020102020204" pitchFamily="34" charset="0"/>
            </a:endParaRPr>
          </a:p>
        </p:txBody>
      </p:sp>
      <p:sp>
        <p:nvSpPr>
          <p:cNvPr id="3" name="Espace réservé du contenu 2">
            <a:extLst>
              <a:ext uri="{FF2B5EF4-FFF2-40B4-BE49-F238E27FC236}">
                <a16:creationId xmlns:a16="http://schemas.microsoft.com/office/drawing/2014/main" id="{AD6075AF-5B62-4C15-BA33-CB589A94E97B}"/>
              </a:ext>
            </a:extLst>
          </p:cNvPr>
          <p:cNvSpPr>
            <a:spLocks noGrp="1"/>
          </p:cNvSpPr>
          <p:nvPr>
            <p:ph idx="1"/>
          </p:nvPr>
        </p:nvSpPr>
        <p:spPr/>
        <p:txBody>
          <a:bodyPr>
            <a:normAutofit/>
          </a:bodyPr>
          <a:lstStyle/>
          <a:p>
            <a:r>
              <a:rPr lang="fr-FR" dirty="0">
                <a:solidFill>
                  <a:srgbClr val="00B0F0"/>
                </a:solidFill>
              </a:rPr>
              <a:t>Pour devenir pentester , il faut détenir un diplôme en informatique de niveau Bac +3 à 5 avec une spécialisation en cybersécurité. </a:t>
            </a:r>
          </a:p>
          <a:p>
            <a:r>
              <a:rPr lang="fr-FR" dirty="0">
                <a:solidFill>
                  <a:srgbClr val="FFFF00"/>
                </a:solidFill>
              </a:rPr>
              <a:t>Des certifications en sécurité/produit seront demandées parfois.</a:t>
            </a:r>
          </a:p>
          <a:p>
            <a:r>
              <a:rPr lang="fr-FR" dirty="0">
                <a:solidFill>
                  <a:srgbClr val="FFFF00"/>
                </a:solidFill>
              </a:rPr>
              <a:t>certains pentesters se sont formés en autodidactes.</a:t>
            </a:r>
          </a:p>
          <a:p>
            <a:r>
              <a:rPr lang="fr-FR" dirty="0">
                <a:solidFill>
                  <a:schemeClr val="accent1">
                    <a:lumMod val="40000"/>
                    <a:lumOff val="60000"/>
                  </a:schemeClr>
                </a:solidFill>
              </a:rPr>
              <a:t>En moyenne, le pentester débutant touchera 3 000 euros par mois et peut voir son salaire à plus de 5 000 euros en tant que sénior.</a:t>
            </a:r>
          </a:p>
          <a:p>
            <a:r>
              <a:rPr lang="fr-FR" dirty="0">
                <a:solidFill>
                  <a:schemeClr val="accent1">
                    <a:lumMod val="40000"/>
                    <a:lumOff val="60000"/>
                  </a:schemeClr>
                </a:solidFill>
              </a:rPr>
              <a:t>Aux États-Unis, le salaire annuel moyen d’un </a:t>
            </a:r>
            <a:r>
              <a:rPr lang="fr-FR">
                <a:solidFill>
                  <a:schemeClr val="accent1">
                    <a:lumMod val="40000"/>
                    <a:lumOff val="60000"/>
                  </a:schemeClr>
                </a:solidFill>
              </a:rPr>
              <a:t>pentester atteint les </a:t>
            </a:r>
            <a:r>
              <a:rPr lang="fr-FR" dirty="0">
                <a:solidFill>
                  <a:schemeClr val="accent1">
                    <a:lumMod val="40000"/>
                    <a:lumOff val="60000"/>
                  </a:schemeClr>
                </a:solidFill>
              </a:rPr>
              <a:t>110 000 dollars.</a:t>
            </a:r>
          </a:p>
          <a:p>
            <a:r>
              <a:rPr lang="fr-FR" dirty="0"/>
              <a:t>SOURCE GUADIA, 2023</a:t>
            </a:r>
          </a:p>
          <a:p>
            <a:endParaRPr lang="fr-FR" dirty="0">
              <a:solidFill>
                <a:schemeClr val="accent6">
                  <a:lumMod val="60000"/>
                  <a:lumOff val="40000"/>
                </a:schemeClr>
              </a:solidFill>
            </a:endParaRPr>
          </a:p>
          <a:p>
            <a:endParaRPr lang="fr-FR" dirty="0"/>
          </a:p>
        </p:txBody>
      </p:sp>
    </p:spTree>
    <p:extLst>
      <p:ext uri="{BB962C8B-B14F-4D97-AF65-F5344CB8AC3E}">
        <p14:creationId xmlns:p14="http://schemas.microsoft.com/office/powerpoint/2010/main" val="3869773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5650</TotalTime>
  <Words>715</Words>
  <Application>Microsoft Office PowerPoint</Application>
  <PresentationFormat>Grand écran</PresentationFormat>
  <Paragraphs>49</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Arial</vt:lpstr>
      <vt:lpstr>Arial Black</vt:lpstr>
      <vt:lpstr>Century Gothic</vt:lpstr>
      <vt:lpstr>Wingdings 3</vt:lpstr>
      <vt:lpstr>Ion</vt:lpstr>
      <vt:lpstr>                  PENTESTER </vt:lpstr>
      <vt:lpstr>          MISSIONS DU PENTESTER</vt:lpstr>
      <vt:lpstr>                    TESTS D’INTRUSIONS                SCANS DE VULNÉRABILITÉ ET AUDITS</vt:lpstr>
      <vt:lpstr>              Mission 2 du pentester</vt:lpstr>
      <vt:lpstr>       RESPONSABILITÉS DU PENTESTER</vt:lpstr>
      <vt:lpstr>            Attaque DDoS</vt:lpstr>
      <vt:lpstr>                      PROTECTION            CONTRE UNE ATTAQUE DDOS</vt:lpstr>
      <vt:lpstr>         ÉTUDES ET FORMATIONS SALAIRE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PENTESTER</dc:title>
  <dc:creator>33753370737</dc:creator>
  <cp:lastModifiedBy>33753370737</cp:lastModifiedBy>
  <cp:revision>23</cp:revision>
  <dcterms:created xsi:type="dcterms:W3CDTF">2023-01-25T13:40:03Z</dcterms:created>
  <dcterms:modified xsi:type="dcterms:W3CDTF">2023-02-16T11:38:04Z</dcterms:modified>
</cp:coreProperties>
</file>