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5" d="100"/>
          <a:sy n="85" d="100"/>
        </p:scale>
        <p:origin x="18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fr-FR"/>
              <a:t>Modifiez le style du titre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9796027F-7875-4030-9381-8BD8C4F21935}" type="datetimeFigureOut">
              <a:rPr lang="en-US" dirty="0"/>
              <a:t>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2/16/2023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2/16/2023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2/16/2023</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2/16/2023</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7" name="Date Placeholder 4"/>
          <p:cNvSpPr>
            <a:spLocks noGrp="1"/>
          </p:cNvSpPr>
          <p:nvPr>
            <p:ph type="dt" sz="half" idx="10"/>
          </p:nvPr>
        </p:nvSpPr>
        <p:spPr/>
        <p:txBody>
          <a:bodyPr/>
          <a:lstStyle/>
          <a:p>
            <a:fld id="{4509A250-FF31-4206-8172-F9D3106AACB1}" type="datetimeFigureOut">
              <a:rPr lang="en-US" dirty="0"/>
              <a:t>2/16/2023</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fr-FR"/>
              <a:t>Modifiez le style du titre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4509A250-FF31-4206-8172-F9D3106AACB1}" type="datetimeFigureOut">
              <a:rPr lang="en-US" dirty="0"/>
              <a:t>2/16/2023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4509A250-FF31-4206-8172-F9D3106AACB1}" type="datetimeFigureOut">
              <a:rPr lang="en-US" dirty="0"/>
              <a:t>2/16/2023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fr-FR"/>
              <a:t>Modifiez le style du titre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4" name="Date Placeholder 3"/>
          <p:cNvSpPr>
            <a:spLocks noGrp="1"/>
          </p:cNvSpPr>
          <p:nvPr>
            <p:ph type="dt" sz="half" idx="10"/>
          </p:nvPr>
        </p:nvSpPr>
        <p:spPr/>
        <p:txBody>
          <a:bodyPr/>
          <a:lstStyle/>
          <a:p>
            <a:fld id="{4509A250-FF31-4206-8172-F9D3106AACB1}" type="datetimeFigureOut">
              <a:rPr lang="en-US" dirty="0"/>
              <a:t>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fr-FR"/>
              <a:t>Modifiez le style du titre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fr-FR"/>
              <a:t>Modifier les styles du texte du masque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4" name="Date Placeholder 3"/>
          <p:cNvSpPr>
            <a:spLocks noGrp="1"/>
          </p:cNvSpPr>
          <p:nvPr>
            <p:ph type="dt" sz="half" idx="10"/>
          </p:nvPr>
        </p:nvSpPr>
        <p:spPr/>
        <p:txBody>
          <a:bodyPr/>
          <a:lstStyle/>
          <a:p>
            <a:fld id="{4509A250-FF31-4206-8172-F9D3106AACB1}" type="datetimeFigureOut">
              <a:rPr lang="en-US" dirty="0"/>
              <a:t>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4509A250-FF31-4206-8172-F9D3106AACB1}" type="datetimeFigureOut">
              <a:rPr lang="en-US" dirty="0"/>
              <a:t>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2/16/2023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dirty="0"/>
              <a:t>Cliquez sur l'icône pour ajouter une image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dirty="0"/>
              <a:t>Cliquez sur l'icône pour ajouter une image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dirty="0"/>
              <a:t>Cliquez sur l'icône pour ajouter une image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2/16/2023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nchorCtr="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fr-FR"/>
              <a:t>Modifiez le style du titre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fr-FR"/>
              <a:t>Modifiez le style du titre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2/16/2023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futura-sciences.com/sante/definitions/biologie-cerveau-3125/" TargetMode="External"/><Relationship Id="rId2" Type="http://schemas.openxmlformats.org/officeDocument/2006/relationships/hyperlink" Target="https://www.futura-sciences.com/tech/actualites/intelligence-artificielle-synapse-artificielle-reproduire-fonctionnement-neurones-34674/"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futura-sciences.com/sciences/actualites/recherche-tumeurs-cerveau-diagnostic-ameliore-grace-intelligence-artificielle-10070/" TargetMode="External"/><Relationship Id="rId7" Type="http://schemas.openxmlformats.org/officeDocument/2006/relationships/hyperlink" Target="https://www.futura-sciences.com/tech/dossiers/robotique-robotique-a-z-178/" TargetMode="External"/><Relationship Id="rId2" Type="http://schemas.openxmlformats.org/officeDocument/2006/relationships/hyperlink" Target="https://www.futura-sciences.com/tech/actualites/intelligence-artificielle-intelligence-artificielle-peut-apprendre-langue-aide-humaine-69402/" TargetMode="External"/><Relationship Id="rId1" Type="http://schemas.openxmlformats.org/officeDocument/2006/relationships/slideLayout" Target="../slideLayouts/slideLayout2.xml"/><Relationship Id="rId6" Type="http://schemas.openxmlformats.org/officeDocument/2006/relationships/hyperlink" Target="https://www.futura-sciences.com/sciences/actualites/lune-crateres-lune-intelligence-artificielle-decouvre-6000-nouveaux-70945/" TargetMode="External"/><Relationship Id="rId5" Type="http://schemas.openxmlformats.org/officeDocument/2006/relationships/hyperlink" Target="https://www.futura-sciences.com/tech/definitions/securite-malware-2542/" TargetMode="External"/><Relationship Id="rId4" Type="http://schemas.openxmlformats.org/officeDocument/2006/relationships/hyperlink" Target="https://www.futura-sciences.com/tech/definitions/informatique-reseau-social-10255/"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futura-sciences.com/tech/actualites/technologie-jeu-go-alphago-encore-battu-champion-monde-61948/" TargetMode="External"/><Relationship Id="rId2" Type="http://schemas.openxmlformats.org/officeDocument/2006/relationships/hyperlink" Target="https://www.futura-sciences.com/tech/definitions/google-google-3987/" TargetMode="External"/><Relationship Id="rId1" Type="http://schemas.openxmlformats.org/officeDocument/2006/relationships/slideLayout" Target="../slideLayouts/slideLayout2.xml"/><Relationship Id="rId4" Type="http://schemas.openxmlformats.org/officeDocument/2006/relationships/hyperlink" Target="https://www.futura-sciences.com/tech/actualites/informatique-ordinateur-fabrique-faux-rembrandt-y-meprendre-62366/"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www.futura-sciences.com/sante/definitions/medecine-diagnostic-2662/" TargetMode="External"/><Relationship Id="rId3" Type="http://schemas.openxmlformats.org/officeDocument/2006/relationships/hyperlink" Target="https://www.futura-sciences.com/tech/definitions/robotique-robotique-603/" TargetMode="External"/><Relationship Id="rId7" Type="http://schemas.openxmlformats.org/officeDocument/2006/relationships/hyperlink" Target="https://www.futura-sciences.com/sante/definitions/medecine-adn-87/" TargetMode="External"/><Relationship Id="rId2" Type="http://schemas.openxmlformats.org/officeDocument/2006/relationships/hyperlink" Target="https://www.futura-sciences.com/sciences/definitions/astronomie-univers-15239/" TargetMode="External"/><Relationship Id="rId1" Type="http://schemas.openxmlformats.org/officeDocument/2006/relationships/slideLayout" Target="../slideLayouts/slideLayout2.xml"/><Relationship Id="rId6" Type="http://schemas.openxmlformats.org/officeDocument/2006/relationships/hyperlink" Target="https://www.futura-sciences.com/tech/definitions/internet-facebook-17003/" TargetMode="External"/><Relationship Id="rId11" Type="http://schemas.openxmlformats.org/officeDocument/2006/relationships/hyperlink" Target="https://www.futura-sciences.com/sciences/definitions/physique-physique-15839/" TargetMode="External"/><Relationship Id="rId5" Type="http://schemas.openxmlformats.org/officeDocument/2006/relationships/hyperlink" Target="https://www.futura-sciences.com/maison/definitions/maison-porte-10855/" TargetMode="External"/><Relationship Id="rId10" Type="http://schemas.openxmlformats.org/officeDocument/2006/relationships/hyperlink" Target="https://www.futura-sciences.com/sante/definitions/medecine-irm-8096/" TargetMode="External"/><Relationship Id="rId4" Type="http://schemas.openxmlformats.org/officeDocument/2006/relationships/hyperlink" Target="https://www.futura-sciences.com/maison/definitions/maison-refrigerateur-11142/" TargetMode="External"/><Relationship Id="rId9" Type="http://schemas.openxmlformats.org/officeDocument/2006/relationships/hyperlink" Target="https://www.futura-sciences.com/sante/definitions/medecine-radiographie-879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8EBD84-AD40-465B-8FB3-5F7ECE6022E5}"/>
              </a:ext>
            </a:extLst>
          </p:cNvPr>
          <p:cNvSpPr>
            <a:spLocks noGrp="1"/>
          </p:cNvSpPr>
          <p:nvPr>
            <p:ph type="ctrTitle"/>
          </p:nvPr>
        </p:nvSpPr>
        <p:spPr>
          <a:xfrm>
            <a:off x="1154955" y="159027"/>
            <a:ext cx="8825658" cy="861420"/>
          </a:xfrm>
        </p:spPr>
        <p:txBody>
          <a:bodyPr/>
          <a:lstStyle/>
          <a:p>
            <a:r>
              <a:rPr lang="fr-FR" sz="4800" dirty="0">
                <a:latin typeface="Arial Black" panose="020B0A04020102020204" pitchFamily="34" charset="0"/>
              </a:rPr>
              <a:t>          Deep Learning</a:t>
            </a:r>
          </a:p>
        </p:txBody>
      </p:sp>
      <p:sp>
        <p:nvSpPr>
          <p:cNvPr id="3" name="Sous-titre 2">
            <a:extLst>
              <a:ext uri="{FF2B5EF4-FFF2-40B4-BE49-F238E27FC236}">
                <a16:creationId xmlns:a16="http://schemas.microsoft.com/office/drawing/2014/main" id="{F9330077-9B67-4AEC-9818-E750CD21FA66}"/>
              </a:ext>
            </a:extLst>
          </p:cNvPr>
          <p:cNvSpPr>
            <a:spLocks noGrp="1"/>
          </p:cNvSpPr>
          <p:nvPr>
            <p:ph type="subTitle" idx="1"/>
          </p:nvPr>
        </p:nvSpPr>
        <p:spPr>
          <a:xfrm>
            <a:off x="1154955" y="1364974"/>
            <a:ext cx="8825658" cy="5102087"/>
          </a:xfrm>
        </p:spPr>
        <p:txBody>
          <a:bodyPr/>
          <a:lstStyle/>
          <a:p>
            <a:r>
              <a:rPr lang="fr-FR" b="1" dirty="0">
                <a:solidFill>
                  <a:srgbClr val="FF0000"/>
                </a:solidFill>
                <a:highlight>
                  <a:srgbClr val="FFFF00"/>
                </a:highlight>
              </a:rPr>
              <a:t>Définition simple de Deep Learning :</a:t>
            </a:r>
          </a:p>
          <a:p>
            <a:r>
              <a:rPr lang="fr-FR" dirty="0">
                <a:solidFill>
                  <a:srgbClr val="00B0F0"/>
                </a:solidFill>
              </a:rPr>
              <a:t>Le </a:t>
            </a:r>
            <a:r>
              <a:rPr lang="fr-FR" i="1" dirty="0">
                <a:solidFill>
                  <a:srgbClr val="00B0F0"/>
                </a:solidFill>
              </a:rPr>
              <a:t>deep Learning</a:t>
            </a:r>
            <a:r>
              <a:rPr lang="fr-FR" dirty="0">
                <a:solidFill>
                  <a:srgbClr val="00B0F0"/>
                </a:solidFill>
              </a:rPr>
              <a:t> ou apprentissage profond est un type d'intelligence artificielle dérivé du </a:t>
            </a:r>
            <a:r>
              <a:rPr lang="fr-FR" i="1" dirty="0">
                <a:solidFill>
                  <a:srgbClr val="00B0F0"/>
                </a:solidFill>
              </a:rPr>
              <a:t>machine Learning</a:t>
            </a:r>
            <a:r>
              <a:rPr lang="fr-FR" dirty="0">
                <a:solidFill>
                  <a:srgbClr val="00B0F0"/>
                </a:solidFill>
              </a:rPr>
              <a:t> (apprentissage automatique) où la machine est capable d'apprendre par elle-même, contrairement à la programmation où elle se contente d'exécuter à la lettre des règles prédéterminées.</a:t>
            </a:r>
          </a:p>
        </p:txBody>
      </p:sp>
    </p:spTree>
    <p:extLst>
      <p:ext uri="{BB962C8B-B14F-4D97-AF65-F5344CB8AC3E}">
        <p14:creationId xmlns:p14="http://schemas.microsoft.com/office/powerpoint/2010/main" val="2272713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220DBE-5374-4A94-A300-7D61DD147CFA}"/>
              </a:ext>
            </a:extLst>
          </p:cNvPr>
          <p:cNvSpPr>
            <a:spLocks noGrp="1"/>
          </p:cNvSpPr>
          <p:nvPr>
            <p:ph type="title"/>
          </p:nvPr>
        </p:nvSpPr>
        <p:spPr>
          <a:xfrm>
            <a:off x="646111" y="452718"/>
            <a:ext cx="9404723" cy="779734"/>
          </a:xfrm>
        </p:spPr>
        <p:txBody>
          <a:bodyPr/>
          <a:lstStyle/>
          <a:p>
            <a:r>
              <a:rPr lang="fr-FR" sz="3600" b="1" dirty="0">
                <a:solidFill>
                  <a:srgbClr val="FF0000"/>
                </a:solidFill>
                <a:highlight>
                  <a:srgbClr val="FFFF00"/>
                </a:highlight>
                <a:latin typeface="Arial Black" panose="020B0A04020102020204" pitchFamily="34" charset="0"/>
              </a:rPr>
              <a:t>Fonctionnement du deep Learning</a:t>
            </a:r>
            <a:br>
              <a:rPr lang="fr-FR" sz="3600" b="1" dirty="0">
                <a:solidFill>
                  <a:srgbClr val="FF0000"/>
                </a:solidFill>
                <a:highlight>
                  <a:srgbClr val="FFFF00"/>
                </a:highlight>
                <a:latin typeface="Arial Black" panose="020B0A04020102020204" pitchFamily="34" charset="0"/>
              </a:rPr>
            </a:br>
            <a:endParaRPr lang="fr-FR" sz="3600" dirty="0">
              <a:solidFill>
                <a:srgbClr val="FF0000"/>
              </a:solidFill>
              <a:highlight>
                <a:srgbClr val="FFFF00"/>
              </a:highlight>
              <a:latin typeface="Arial Black" panose="020B0A04020102020204" pitchFamily="34" charset="0"/>
            </a:endParaRPr>
          </a:p>
        </p:txBody>
      </p:sp>
      <p:sp>
        <p:nvSpPr>
          <p:cNvPr id="3" name="Espace réservé du contenu 2">
            <a:extLst>
              <a:ext uri="{FF2B5EF4-FFF2-40B4-BE49-F238E27FC236}">
                <a16:creationId xmlns:a16="http://schemas.microsoft.com/office/drawing/2014/main" id="{19668A75-A9DE-47DA-94E7-C199991AF5CF}"/>
              </a:ext>
            </a:extLst>
          </p:cNvPr>
          <p:cNvSpPr>
            <a:spLocks noGrp="1"/>
          </p:cNvSpPr>
          <p:nvPr>
            <p:ph idx="1"/>
          </p:nvPr>
        </p:nvSpPr>
        <p:spPr>
          <a:xfrm>
            <a:off x="1103312" y="1232452"/>
            <a:ext cx="8946541" cy="5015947"/>
          </a:xfrm>
        </p:spPr>
        <p:txBody>
          <a:bodyPr/>
          <a:lstStyle/>
          <a:p>
            <a:r>
              <a:rPr lang="fr-FR" dirty="0">
                <a:solidFill>
                  <a:srgbClr val="00B0F0"/>
                </a:solidFill>
              </a:rPr>
              <a:t>Le </a:t>
            </a:r>
            <a:r>
              <a:rPr lang="fr-FR" i="1" dirty="0">
                <a:solidFill>
                  <a:srgbClr val="00B0F0"/>
                </a:solidFill>
              </a:rPr>
              <a:t>deep Learning</a:t>
            </a:r>
            <a:r>
              <a:rPr lang="fr-FR" dirty="0">
                <a:solidFill>
                  <a:srgbClr val="00B0F0"/>
                </a:solidFill>
              </a:rPr>
              <a:t> s'appuie sur un réseau de </a:t>
            </a:r>
            <a:r>
              <a:rPr lang="fr-FR" u="sng" dirty="0">
                <a:solidFill>
                  <a:srgbClr val="00B0F0"/>
                </a:solidFill>
                <a:hlinkClick r:id="rId2" tooltip="Une première : un neurone artificiel pour soigner des maladies chroniques">
                  <a:extLst>
                    <a:ext uri="{A12FA001-AC4F-418D-AE19-62706E023703}">
                      <ahyp:hlinkClr xmlns:ahyp="http://schemas.microsoft.com/office/drawing/2018/hyperlinkcolor" val="tx"/>
                    </a:ext>
                  </a:extLst>
                </a:hlinkClick>
              </a:rPr>
              <a:t>neurones artificiels</a:t>
            </a:r>
            <a:r>
              <a:rPr lang="fr-FR" dirty="0">
                <a:solidFill>
                  <a:srgbClr val="00B0F0"/>
                </a:solidFill>
              </a:rPr>
              <a:t> s'inspirant du </a:t>
            </a:r>
            <a:r>
              <a:rPr lang="fr-FR" u="sng" dirty="0">
                <a:solidFill>
                  <a:srgbClr val="00B0F0"/>
                </a:solidFill>
                <a:hlinkClick r:id="rId3">
                  <a:extLst>
                    <a:ext uri="{A12FA001-AC4F-418D-AE19-62706E023703}">
                      <ahyp:hlinkClr xmlns:ahyp="http://schemas.microsoft.com/office/drawing/2018/hyperlinkcolor" val="tx"/>
                    </a:ext>
                  </a:extLst>
                </a:hlinkClick>
              </a:rPr>
              <a:t>cerveau</a:t>
            </a:r>
            <a:r>
              <a:rPr lang="fr-FR" dirty="0">
                <a:solidFill>
                  <a:srgbClr val="00B0F0"/>
                </a:solidFill>
              </a:rPr>
              <a:t> humain.</a:t>
            </a:r>
          </a:p>
          <a:p>
            <a:r>
              <a:rPr lang="fr-FR" dirty="0">
                <a:solidFill>
                  <a:srgbClr val="00B0F0"/>
                </a:solidFill>
              </a:rPr>
              <a:t> Le système apprendra par exemple à reconnaître les lettres avant de s'attaquer aux mots dans un texte, ou détermine s'il y a un visage sur une photo avant de découvrir de quelle personne il s'agit.</a:t>
            </a:r>
            <a:r>
              <a:rPr lang="fr-FR" dirty="0"/>
              <a:t> </a:t>
            </a:r>
          </a:p>
          <a:p>
            <a:r>
              <a:rPr lang="fr-FR" dirty="0">
                <a:solidFill>
                  <a:schemeClr val="accent2">
                    <a:lumMod val="60000"/>
                    <a:lumOff val="40000"/>
                  </a:schemeClr>
                </a:solidFill>
              </a:rPr>
              <a:t>À chaque étape, les « mauvaises » réponses sont éliminées et renvoyées vers les niveaux en amont pour ajuster le modèle mathématique. Au fur et à mesure, le programme réorganise les informations en blocs plus complexes. Lorsque ce modèle est par la suite appliqué à d'autres cas, il est normalement capable de reconnaître un chat sans que personne ne lui ait jamais indiqué qu'il n'ai jamais appris le concept de chat. Les données de départ sont essentielles : plus le système accumule d'expériences différentes, plus il sera performant.</a:t>
            </a:r>
          </a:p>
        </p:txBody>
      </p:sp>
    </p:spTree>
    <p:extLst>
      <p:ext uri="{BB962C8B-B14F-4D97-AF65-F5344CB8AC3E}">
        <p14:creationId xmlns:p14="http://schemas.microsoft.com/office/powerpoint/2010/main" val="1340393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DE200F-9ABD-4345-9E27-8D75136DB874}"/>
              </a:ext>
            </a:extLst>
          </p:cNvPr>
          <p:cNvSpPr>
            <a:spLocks noGrp="1"/>
          </p:cNvSpPr>
          <p:nvPr>
            <p:ph type="title"/>
          </p:nvPr>
        </p:nvSpPr>
        <p:spPr/>
        <p:txBody>
          <a:bodyPr/>
          <a:lstStyle/>
          <a:p>
            <a:r>
              <a:rPr lang="fr-FR" b="1" dirty="0"/>
              <a:t> </a:t>
            </a:r>
            <a:r>
              <a:rPr lang="fr-FR" sz="3600" b="1" dirty="0">
                <a:solidFill>
                  <a:srgbClr val="FF0000"/>
                </a:solidFill>
                <a:highlight>
                  <a:srgbClr val="FFFF00"/>
                </a:highlight>
                <a:latin typeface="Arial Black" panose="020B0A04020102020204" pitchFamily="34" charset="0"/>
              </a:rPr>
              <a:t>Applications du deep Learning</a:t>
            </a:r>
            <a:br>
              <a:rPr lang="fr-FR" sz="3600" b="1" dirty="0">
                <a:solidFill>
                  <a:srgbClr val="FF0000"/>
                </a:solidFill>
                <a:highlight>
                  <a:srgbClr val="FFFF00"/>
                </a:highlight>
                <a:latin typeface="Arial Black" panose="020B0A04020102020204" pitchFamily="34" charset="0"/>
              </a:rPr>
            </a:br>
            <a:endParaRPr lang="fr-FR" sz="3600" dirty="0">
              <a:solidFill>
                <a:srgbClr val="FF0000"/>
              </a:solidFill>
              <a:highlight>
                <a:srgbClr val="FFFF00"/>
              </a:highlight>
              <a:latin typeface="Arial Black" panose="020B0A04020102020204" pitchFamily="34" charset="0"/>
            </a:endParaRPr>
          </a:p>
        </p:txBody>
      </p:sp>
      <p:sp>
        <p:nvSpPr>
          <p:cNvPr id="3" name="Espace réservé du contenu 2">
            <a:extLst>
              <a:ext uri="{FF2B5EF4-FFF2-40B4-BE49-F238E27FC236}">
                <a16:creationId xmlns:a16="http://schemas.microsoft.com/office/drawing/2014/main" id="{93150DC8-CC36-4916-84D8-A9B75C9355B3}"/>
              </a:ext>
            </a:extLst>
          </p:cNvPr>
          <p:cNvSpPr>
            <a:spLocks noGrp="1"/>
          </p:cNvSpPr>
          <p:nvPr>
            <p:ph idx="1"/>
          </p:nvPr>
        </p:nvSpPr>
        <p:spPr>
          <a:xfrm>
            <a:off x="1103312" y="1311966"/>
            <a:ext cx="8946541" cy="4936434"/>
          </a:xfrm>
        </p:spPr>
        <p:txBody>
          <a:bodyPr>
            <a:normAutofit fontScale="85000" lnSpcReduction="20000"/>
          </a:bodyPr>
          <a:lstStyle/>
          <a:p>
            <a:r>
              <a:rPr lang="fr-FR" sz="2300" dirty="0">
                <a:solidFill>
                  <a:srgbClr val="00B0F0"/>
                </a:solidFill>
              </a:rPr>
              <a:t>Le </a:t>
            </a:r>
            <a:r>
              <a:rPr lang="fr-FR" sz="2300" i="1" dirty="0">
                <a:solidFill>
                  <a:srgbClr val="00B0F0"/>
                </a:solidFill>
              </a:rPr>
              <a:t>deep Learning</a:t>
            </a:r>
            <a:r>
              <a:rPr lang="fr-FR" sz="2300" dirty="0">
                <a:solidFill>
                  <a:srgbClr val="00B0F0"/>
                </a:solidFill>
              </a:rPr>
              <a:t> est utilisé dans de nombreux domaines :</a:t>
            </a:r>
          </a:p>
          <a:p>
            <a:pPr fontAlgn="base"/>
            <a:r>
              <a:rPr lang="fr-FR" sz="2300" dirty="0">
                <a:solidFill>
                  <a:srgbClr val="00B0F0"/>
                </a:solidFill>
              </a:rPr>
              <a:t>reconnaissance d'image,</a:t>
            </a:r>
          </a:p>
          <a:p>
            <a:pPr fontAlgn="base"/>
            <a:r>
              <a:rPr lang="fr-FR" sz="2300" u="sng" dirty="0">
                <a:solidFill>
                  <a:srgbClr val="00B0F0"/>
                </a:solidFill>
                <a:hlinkClick r:id="rId2" tooltip="Une intelligence artificielle peut apprendre une langue sans aide humaine">
                  <a:extLst>
                    <a:ext uri="{A12FA001-AC4F-418D-AE19-62706E023703}">
                      <ahyp:hlinkClr xmlns:ahyp="http://schemas.microsoft.com/office/drawing/2018/hyperlinkcolor" val="tx"/>
                    </a:ext>
                  </a:extLst>
                </a:hlinkClick>
              </a:rPr>
              <a:t>traduction automatique</a:t>
            </a:r>
            <a:r>
              <a:rPr lang="fr-FR" sz="2300" dirty="0">
                <a:solidFill>
                  <a:srgbClr val="00B0F0"/>
                </a:solidFill>
              </a:rPr>
              <a:t>,</a:t>
            </a:r>
          </a:p>
          <a:p>
            <a:pPr fontAlgn="base"/>
            <a:r>
              <a:rPr lang="fr-FR" sz="2300" dirty="0">
                <a:solidFill>
                  <a:srgbClr val="00B0F0"/>
                </a:solidFill>
              </a:rPr>
              <a:t>voiture autonome,</a:t>
            </a:r>
          </a:p>
          <a:p>
            <a:pPr fontAlgn="base"/>
            <a:r>
              <a:rPr lang="fr-FR" sz="2300" u="sng" dirty="0">
                <a:solidFill>
                  <a:srgbClr val="00B0F0"/>
                </a:solidFill>
                <a:hlinkClick r:id="rId3" tooltip="Tumeurs du cerveau : un diagnostic amélioré grâce à l’intelligence artificielle">
                  <a:extLst>
                    <a:ext uri="{A12FA001-AC4F-418D-AE19-62706E023703}">
                      <ahyp:hlinkClr xmlns:ahyp="http://schemas.microsoft.com/office/drawing/2018/hyperlinkcolor" val="tx"/>
                    </a:ext>
                  </a:extLst>
                </a:hlinkClick>
              </a:rPr>
              <a:t>diagnostic médical</a:t>
            </a:r>
            <a:r>
              <a:rPr lang="fr-FR" sz="2300" dirty="0">
                <a:solidFill>
                  <a:srgbClr val="00B0F0"/>
                </a:solidFill>
              </a:rPr>
              <a:t>,</a:t>
            </a:r>
          </a:p>
          <a:p>
            <a:pPr fontAlgn="base"/>
            <a:r>
              <a:rPr lang="fr-FR" sz="2300" dirty="0">
                <a:solidFill>
                  <a:srgbClr val="00B0F0"/>
                </a:solidFill>
              </a:rPr>
              <a:t>recommandations personnalisées,</a:t>
            </a:r>
          </a:p>
          <a:p>
            <a:pPr fontAlgn="base"/>
            <a:r>
              <a:rPr lang="fr-FR" sz="2300" dirty="0">
                <a:solidFill>
                  <a:srgbClr val="00B0F0"/>
                </a:solidFill>
              </a:rPr>
              <a:t>modération automatique des </a:t>
            </a:r>
            <a:r>
              <a:rPr lang="fr-FR" sz="2300" u="sng" dirty="0">
                <a:solidFill>
                  <a:srgbClr val="00B0F0"/>
                </a:solidFill>
                <a:hlinkClick r:id="rId4">
                  <a:extLst>
                    <a:ext uri="{A12FA001-AC4F-418D-AE19-62706E023703}">
                      <ahyp:hlinkClr xmlns:ahyp="http://schemas.microsoft.com/office/drawing/2018/hyperlinkcolor" val="tx"/>
                    </a:ext>
                  </a:extLst>
                </a:hlinkClick>
              </a:rPr>
              <a:t>réseaux sociaux</a:t>
            </a:r>
            <a:r>
              <a:rPr lang="fr-FR" sz="2300" dirty="0">
                <a:solidFill>
                  <a:srgbClr val="00B0F0"/>
                </a:solidFill>
              </a:rPr>
              <a:t>,</a:t>
            </a:r>
          </a:p>
          <a:p>
            <a:pPr fontAlgn="base"/>
            <a:r>
              <a:rPr lang="fr-FR" sz="2300" dirty="0">
                <a:solidFill>
                  <a:srgbClr val="00B0F0"/>
                </a:solidFill>
              </a:rPr>
              <a:t>prédiction financière et trading automatisé,</a:t>
            </a:r>
          </a:p>
          <a:p>
            <a:pPr fontAlgn="base"/>
            <a:r>
              <a:rPr lang="fr-FR" sz="2300" dirty="0">
                <a:solidFill>
                  <a:srgbClr val="00B0F0"/>
                </a:solidFill>
              </a:rPr>
              <a:t>identification de pièces défectueuses,</a:t>
            </a:r>
          </a:p>
          <a:p>
            <a:pPr fontAlgn="base"/>
            <a:r>
              <a:rPr lang="fr-FR" sz="2300" dirty="0">
                <a:solidFill>
                  <a:srgbClr val="00B0F0"/>
                </a:solidFill>
              </a:rPr>
              <a:t>détection de </a:t>
            </a:r>
            <a:r>
              <a:rPr lang="fr-FR" sz="2300" u="sng" dirty="0">
                <a:solidFill>
                  <a:srgbClr val="00B0F0"/>
                </a:solidFill>
                <a:hlinkClick r:id="rId5">
                  <a:extLst>
                    <a:ext uri="{A12FA001-AC4F-418D-AE19-62706E023703}">
                      <ahyp:hlinkClr xmlns:ahyp="http://schemas.microsoft.com/office/drawing/2018/hyperlinkcolor" val="tx"/>
                    </a:ext>
                  </a:extLst>
                </a:hlinkClick>
              </a:rPr>
              <a:t>malwares</a:t>
            </a:r>
            <a:r>
              <a:rPr lang="fr-FR" sz="2300" dirty="0">
                <a:solidFill>
                  <a:srgbClr val="00B0F0"/>
                </a:solidFill>
              </a:rPr>
              <a:t> ou de fraudes,</a:t>
            </a:r>
          </a:p>
          <a:p>
            <a:pPr fontAlgn="base"/>
            <a:r>
              <a:rPr lang="fr-FR" sz="2300" i="1" dirty="0">
                <a:solidFill>
                  <a:srgbClr val="00B0F0"/>
                </a:solidFill>
              </a:rPr>
              <a:t>chatbots</a:t>
            </a:r>
            <a:r>
              <a:rPr lang="fr-FR" sz="2300" dirty="0">
                <a:solidFill>
                  <a:srgbClr val="00B0F0"/>
                </a:solidFill>
              </a:rPr>
              <a:t> (agents conversationnels),</a:t>
            </a:r>
          </a:p>
          <a:p>
            <a:pPr fontAlgn="base"/>
            <a:r>
              <a:rPr lang="fr-FR" sz="2300" u="sng" dirty="0">
                <a:solidFill>
                  <a:srgbClr val="00B0F0"/>
                </a:solidFill>
                <a:hlinkClick r:id="rId6" tooltip="Cratères sur la Lune : une intelligence artificielle en découvre 6.000 nouveaux">
                  <a:extLst>
                    <a:ext uri="{A12FA001-AC4F-418D-AE19-62706E023703}">
                      <ahyp:hlinkClr xmlns:ahyp="http://schemas.microsoft.com/office/drawing/2018/hyperlinkcolor" val="tx"/>
                    </a:ext>
                  </a:extLst>
                </a:hlinkClick>
              </a:rPr>
              <a:t>exploration spatiale</a:t>
            </a:r>
            <a:r>
              <a:rPr lang="fr-FR" sz="2300" dirty="0">
                <a:solidFill>
                  <a:srgbClr val="00B0F0"/>
                </a:solidFill>
              </a:rPr>
              <a:t>,</a:t>
            </a:r>
          </a:p>
          <a:p>
            <a:pPr fontAlgn="base"/>
            <a:r>
              <a:rPr lang="fr-FR" sz="2300" u="sng" dirty="0">
                <a:solidFill>
                  <a:srgbClr val="00B0F0"/>
                </a:solidFill>
                <a:hlinkClick r:id="rId7" tooltip="La robotique de A à Z">
                  <a:extLst>
                    <a:ext uri="{A12FA001-AC4F-418D-AE19-62706E023703}">
                      <ahyp:hlinkClr xmlns:ahyp="http://schemas.microsoft.com/office/drawing/2018/hyperlinkcolor" val="tx"/>
                    </a:ext>
                  </a:extLst>
                </a:hlinkClick>
              </a:rPr>
              <a:t>robots</a:t>
            </a:r>
            <a:r>
              <a:rPr lang="fr-FR" sz="2300" dirty="0">
                <a:solidFill>
                  <a:srgbClr val="00B0F0"/>
                </a:solidFill>
              </a:rPr>
              <a:t> intelligents.</a:t>
            </a:r>
          </a:p>
          <a:p>
            <a:endParaRPr lang="fr-FR" dirty="0"/>
          </a:p>
        </p:txBody>
      </p:sp>
    </p:spTree>
    <p:extLst>
      <p:ext uri="{BB962C8B-B14F-4D97-AF65-F5344CB8AC3E}">
        <p14:creationId xmlns:p14="http://schemas.microsoft.com/office/powerpoint/2010/main" val="2810866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ADF368-DA8D-4C6F-BA22-75D94F9FD55B}"/>
              </a:ext>
            </a:extLst>
          </p:cNvPr>
          <p:cNvSpPr>
            <a:spLocks noGrp="1"/>
          </p:cNvSpPr>
          <p:nvPr>
            <p:ph type="title"/>
          </p:nvPr>
        </p:nvSpPr>
        <p:spPr/>
        <p:txBody>
          <a:bodyPr/>
          <a:lstStyle/>
          <a:p>
            <a:r>
              <a:rPr lang="fr-FR" sz="2800" dirty="0">
                <a:solidFill>
                  <a:srgbClr val="FF0000"/>
                </a:solidFill>
                <a:latin typeface="Arial Black" panose="020B0A04020102020204" pitchFamily="34" charset="0"/>
              </a:rPr>
              <a:t>       </a:t>
            </a:r>
            <a:r>
              <a:rPr lang="fr-FR" sz="2800" dirty="0">
                <a:solidFill>
                  <a:srgbClr val="FF0000"/>
                </a:solidFill>
                <a:highlight>
                  <a:srgbClr val="FFFF00"/>
                </a:highlight>
                <a:latin typeface="Arial Black" panose="020B0A04020102020204" pitchFamily="34" charset="0"/>
              </a:rPr>
              <a:t>Exemple d’application du deep learning</a:t>
            </a:r>
          </a:p>
        </p:txBody>
      </p:sp>
      <p:sp>
        <p:nvSpPr>
          <p:cNvPr id="3" name="Espace réservé du contenu 2">
            <a:extLst>
              <a:ext uri="{FF2B5EF4-FFF2-40B4-BE49-F238E27FC236}">
                <a16:creationId xmlns:a16="http://schemas.microsoft.com/office/drawing/2014/main" id="{E4B6E681-5D2D-4304-BCFB-D67874912F04}"/>
              </a:ext>
            </a:extLst>
          </p:cNvPr>
          <p:cNvSpPr>
            <a:spLocks noGrp="1"/>
          </p:cNvSpPr>
          <p:nvPr>
            <p:ph idx="1"/>
          </p:nvPr>
        </p:nvSpPr>
        <p:spPr>
          <a:xfrm>
            <a:off x="1103312" y="1603022"/>
            <a:ext cx="8946541" cy="4645377"/>
          </a:xfrm>
        </p:spPr>
        <p:txBody>
          <a:bodyPr/>
          <a:lstStyle/>
          <a:p>
            <a:pPr fontAlgn="base"/>
            <a:r>
              <a:rPr lang="fr-FR" dirty="0">
                <a:solidFill>
                  <a:srgbClr val="00B0F0"/>
                </a:solidFill>
              </a:rPr>
              <a:t>C'est aussi grâce au </a:t>
            </a:r>
            <a:r>
              <a:rPr lang="fr-FR" i="1" dirty="0">
                <a:solidFill>
                  <a:srgbClr val="00B0F0"/>
                </a:solidFill>
              </a:rPr>
              <a:t>deep Learning</a:t>
            </a:r>
            <a:r>
              <a:rPr lang="fr-FR" dirty="0">
                <a:solidFill>
                  <a:srgbClr val="00B0F0"/>
                </a:solidFill>
              </a:rPr>
              <a:t> que l'intelligence artificielle de </a:t>
            </a:r>
            <a:r>
              <a:rPr lang="fr-FR" u="sng" dirty="0">
                <a:solidFill>
                  <a:srgbClr val="00B0F0"/>
                </a:solidFill>
                <a:hlinkClick r:id="rId2">
                  <a:extLst>
                    <a:ext uri="{A12FA001-AC4F-418D-AE19-62706E023703}">
                      <ahyp:hlinkClr xmlns:ahyp="http://schemas.microsoft.com/office/drawing/2018/hyperlinkcolor" val="tx"/>
                    </a:ext>
                  </a:extLst>
                </a:hlinkClick>
              </a:rPr>
              <a:t>Google</a:t>
            </a:r>
            <a:r>
              <a:rPr lang="fr-FR" dirty="0">
                <a:solidFill>
                  <a:srgbClr val="00B0F0"/>
                </a:solidFill>
              </a:rPr>
              <a:t> Alpha Go a réussi à </a:t>
            </a:r>
            <a:r>
              <a:rPr lang="fr-FR" u="sng" dirty="0">
                <a:solidFill>
                  <a:srgbClr val="00B0F0"/>
                </a:solidFill>
                <a:hlinkClick r:id="rId3" tooltip="Jeu de go : l'Alphago a encore battu le champion du monde">
                  <a:extLst>
                    <a:ext uri="{A12FA001-AC4F-418D-AE19-62706E023703}">
                      <ahyp:hlinkClr xmlns:ahyp="http://schemas.microsoft.com/office/drawing/2018/hyperlinkcolor" val="tx"/>
                    </a:ext>
                  </a:extLst>
                </a:hlinkClick>
              </a:rPr>
              <a:t>battre les meilleurs champions de Go</a:t>
            </a:r>
            <a:r>
              <a:rPr lang="fr-FR" dirty="0">
                <a:solidFill>
                  <a:srgbClr val="00B0F0"/>
                </a:solidFill>
              </a:rPr>
              <a:t> en 2016.</a:t>
            </a:r>
          </a:p>
          <a:p>
            <a:pPr fontAlgn="base"/>
            <a:r>
              <a:rPr lang="fr-FR" dirty="0">
                <a:solidFill>
                  <a:srgbClr val="00B0F0"/>
                </a:solidFill>
              </a:rPr>
              <a:t> Le moteur de recherche du géant américain est lui-même de plus en plus basé sur l'apprentissage par </a:t>
            </a:r>
            <a:r>
              <a:rPr lang="fr-FR" i="1" dirty="0">
                <a:solidFill>
                  <a:srgbClr val="00B0F0"/>
                </a:solidFill>
              </a:rPr>
              <a:t>deep Learning</a:t>
            </a:r>
            <a:r>
              <a:rPr lang="fr-FR" dirty="0">
                <a:solidFill>
                  <a:srgbClr val="00B0F0"/>
                </a:solidFill>
              </a:rPr>
              <a:t> plutôt que sur des règles écrites.</a:t>
            </a:r>
          </a:p>
          <a:p>
            <a:pPr fontAlgn="base"/>
            <a:r>
              <a:rPr lang="fr-FR" dirty="0">
                <a:solidFill>
                  <a:srgbClr val="00B0F0"/>
                </a:solidFill>
              </a:rPr>
              <a:t>Aujourd'hui le </a:t>
            </a:r>
            <a:r>
              <a:rPr lang="fr-FR" i="1" dirty="0">
                <a:solidFill>
                  <a:srgbClr val="00B0F0"/>
                </a:solidFill>
              </a:rPr>
              <a:t>deep Learning</a:t>
            </a:r>
            <a:r>
              <a:rPr lang="fr-FR" dirty="0">
                <a:solidFill>
                  <a:srgbClr val="00B0F0"/>
                </a:solidFill>
              </a:rPr>
              <a:t> est même capable de « créer » tout seul des tableaux de Van Gogh ou de </a:t>
            </a:r>
            <a:r>
              <a:rPr lang="fr-FR" u="sng" dirty="0">
                <a:solidFill>
                  <a:srgbClr val="00B0F0"/>
                </a:solidFill>
                <a:hlinkClick r:id="rId4" tooltip="Un ordinateur fabrique un faux Rembrandt, à s’y méprendre">
                  <a:extLst>
                    <a:ext uri="{A12FA001-AC4F-418D-AE19-62706E023703}">
                      <ahyp:hlinkClr xmlns:ahyp="http://schemas.microsoft.com/office/drawing/2018/hyperlinkcolor" val="tx"/>
                    </a:ext>
                  </a:extLst>
                </a:hlinkClick>
              </a:rPr>
              <a:t>Rembrandt</a:t>
            </a:r>
            <a:r>
              <a:rPr lang="fr-FR" dirty="0">
                <a:solidFill>
                  <a:srgbClr val="00B0F0"/>
                </a:solidFill>
              </a:rPr>
              <a:t>, d'inventer un langage totalement nouveau pour communiquer entre deux machines.</a:t>
            </a:r>
          </a:p>
          <a:p>
            <a:endParaRPr lang="fr-FR" dirty="0"/>
          </a:p>
        </p:txBody>
      </p:sp>
    </p:spTree>
    <p:extLst>
      <p:ext uri="{BB962C8B-B14F-4D97-AF65-F5344CB8AC3E}">
        <p14:creationId xmlns:p14="http://schemas.microsoft.com/office/powerpoint/2010/main" val="3759981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8742E6-BEBE-4132-9C1D-F5795EE959F6}"/>
              </a:ext>
            </a:extLst>
          </p:cNvPr>
          <p:cNvSpPr>
            <a:spLocks noGrp="1"/>
          </p:cNvSpPr>
          <p:nvPr>
            <p:ph type="title"/>
          </p:nvPr>
        </p:nvSpPr>
        <p:spPr>
          <a:xfrm>
            <a:off x="646111" y="119270"/>
            <a:ext cx="9404723" cy="715617"/>
          </a:xfrm>
        </p:spPr>
        <p:txBody>
          <a:bodyPr/>
          <a:lstStyle/>
          <a:p>
            <a:r>
              <a:rPr lang="fr-FR" dirty="0"/>
              <a:t>        </a:t>
            </a:r>
            <a:r>
              <a:rPr lang="fr-FR" sz="2800" dirty="0">
                <a:solidFill>
                  <a:srgbClr val="FF0000"/>
                </a:solidFill>
                <a:highlight>
                  <a:srgbClr val="FFFF00"/>
                </a:highlight>
                <a:latin typeface="Arial Black" panose="020B0A04020102020204" pitchFamily="34" charset="0"/>
              </a:rPr>
              <a:t>IMPORTANCE DU DEEP LEARNING</a:t>
            </a:r>
          </a:p>
        </p:txBody>
      </p:sp>
      <p:sp>
        <p:nvSpPr>
          <p:cNvPr id="3" name="Espace réservé du contenu 2">
            <a:extLst>
              <a:ext uri="{FF2B5EF4-FFF2-40B4-BE49-F238E27FC236}">
                <a16:creationId xmlns:a16="http://schemas.microsoft.com/office/drawing/2014/main" id="{EA916B73-FB37-453B-ACA1-166640EE1E1D}"/>
              </a:ext>
            </a:extLst>
          </p:cNvPr>
          <p:cNvSpPr>
            <a:spLocks noGrp="1"/>
          </p:cNvSpPr>
          <p:nvPr>
            <p:ph idx="1"/>
          </p:nvPr>
        </p:nvSpPr>
        <p:spPr>
          <a:xfrm>
            <a:off x="1103312" y="1351722"/>
            <a:ext cx="8946541" cy="4896677"/>
          </a:xfrm>
        </p:spPr>
        <p:txBody>
          <a:bodyPr>
            <a:normAutofit fontScale="85000" lnSpcReduction="20000"/>
          </a:bodyPr>
          <a:lstStyle/>
          <a:p>
            <a:r>
              <a:rPr lang="fr-FR" dirty="0"/>
              <a:t>Le deep Learning est d'une grande utilité dans l'</a:t>
            </a:r>
            <a:r>
              <a:rPr lang="fr-FR" u="sng" dirty="0">
                <a:hlinkClick r:id="rId2"/>
              </a:rPr>
              <a:t>univers</a:t>
            </a:r>
            <a:r>
              <a:rPr lang="fr-FR" dirty="0"/>
              <a:t> des technologies de l'information et de la communication.</a:t>
            </a:r>
          </a:p>
          <a:p>
            <a:pPr fontAlgn="base"/>
            <a:r>
              <a:rPr lang="fr-FR" dirty="0"/>
              <a:t>Il est employé dans les systèmes de reconnaissance faciale et vocale qu'embarquent certains smartphones, </a:t>
            </a:r>
          </a:p>
          <a:p>
            <a:pPr fontAlgn="base"/>
            <a:r>
              <a:rPr lang="fr-FR" dirty="0"/>
              <a:t>et en </a:t>
            </a:r>
            <a:r>
              <a:rPr lang="fr-FR" u="sng" dirty="0">
                <a:hlinkClick r:id="rId3"/>
              </a:rPr>
              <a:t>robotique</a:t>
            </a:r>
            <a:r>
              <a:rPr lang="fr-FR" dirty="0"/>
              <a:t> pour que les équipements intelligents puissent avoir la réaction attendue dans une situation donnée (par exemple un </a:t>
            </a:r>
            <a:r>
              <a:rPr lang="fr-FR" u="sng" dirty="0">
                <a:hlinkClick r:id="rId4"/>
              </a:rPr>
              <a:t>réfrigérateur</a:t>
            </a:r>
            <a:r>
              <a:rPr lang="fr-FR" dirty="0"/>
              <a:t> intelligent qui émet un signal d'alarme s'il détecte une </a:t>
            </a:r>
            <a:r>
              <a:rPr lang="fr-FR" u="sng" dirty="0">
                <a:hlinkClick r:id="rId5"/>
              </a:rPr>
              <a:t>porte</a:t>
            </a:r>
            <a:r>
              <a:rPr lang="fr-FR" dirty="0"/>
              <a:t> restée ouverte ou une température anormale au sein des compartiments).</a:t>
            </a:r>
          </a:p>
          <a:p>
            <a:pPr fontAlgn="base"/>
            <a:r>
              <a:rPr lang="fr-FR" dirty="0"/>
              <a:t>Vous vous demandez comment </a:t>
            </a:r>
            <a:r>
              <a:rPr lang="fr-FR" u="sng" dirty="0">
                <a:hlinkClick r:id="rId6"/>
              </a:rPr>
              <a:t>Facebook</a:t>
            </a:r>
            <a:r>
              <a:rPr lang="fr-FR" dirty="0"/>
              <a:t> reconnaît vos amis sur les photos que vous publiez ? Vous avez désormais la réponse : deep learning. </a:t>
            </a:r>
          </a:p>
          <a:p>
            <a:pPr fontAlgn="base"/>
            <a:r>
              <a:rPr lang="fr-FR" dirty="0"/>
              <a:t>Les chercheurs, notamment ceux qui étudient et/ou manipulent l'</a:t>
            </a:r>
            <a:r>
              <a:rPr lang="fr-FR" u="sng" dirty="0">
                <a:hlinkClick r:id="rId7"/>
              </a:rPr>
              <a:t>ADN</a:t>
            </a:r>
            <a:r>
              <a:rPr lang="fr-FR" dirty="0"/>
              <a:t>, ont recours au deep learning pour effectuer leurs recherches.</a:t>
            </a:r>
          </a:p>
          <a:p>
            <a:pPr fontAlgn="base"/>
            <a:r>
              <a:rPr lang="fr-FR" dirty="0"/>
              <a:t>Ces technologies sont aussi présentes dans les systèmes de traduction automatique, dans les voitures et autres véhicules autonomes,</a:t>
            </a:r>
          </a:p>
          <a:p>
            <a:pPr fontAlgn="base"/>
            <a:r>
              <a:rPr lang="fr-FR" dirty="0"/>
              <a:t> en médecine pour établir un </a:t>
            </a:r>
            <a:r>
              <a:rPr lang="fr-FR" u="sng" dirty="0">
                <a:hlinkClick r:id="rId8"/>
              </a:rPr>
              <a:t>diagnostic</a:t>
            </a:r>
            <a:r>
              <a:rPr lang="fr-FR" dirty="0"/>
              <a:t> à partir d'un examen d'imagerie (</a:t>
            </a:r>
            <a:r>
              <a:rPr lang="fr-FR" u="sng" dirty="0">
                <a:hlinkClick r:id="rId9"/>
              </a:rPr>
              <a:t>radio</a:t>
            </a:r>
            <a:r>
              <a:rPr lang="fr-FR" dirty="0"/>
              <a:t>, </a:t>
            </a:r>
            <a:r>
              <a:rPr lang="fr-FR" u="sng" dirty="0">
                <a:hlinkClick r:id="rId10"/>
              </a:rPr>
              <a:t>IRM</a:t>
            </a:r>
            <a:r>
              <a:rPr lang="fr-FR" dirty="0"/>
              <a:t>, scanner), </a:t>
            </a:r>
          </a:p>
          <a:p>
            <a:pPr fontAlgn="base"/>
            <a:r>
              <a:rPr lang="fr-FR" dirty="0"/>
              <a:t>en </a:t>
            </a:r>
            <a:r>
              <a:rPr lang="fr-FR" u="sng" dirty="0">
                <a:hlinkClick r:id="rId11"/>
              </a:rPr>
              <a:t>physique</a:t>
            </a:r>
            <a:r>
              <a:rPr lang="fr-FR" dirty="0"/>
              <a:t> pour rechercher des particules et dans le domaine artistique pour reproduire une œuvre. </a:t>
            </a:r>
          </a:p>
          <a:p>
            <a:endParaRPr lang="fr-FR" dirty="0"/>
          </a:p>
        </p:txBody>
      </p:sp>
    </p:spTree>
    <p:extLst>
      <p:ext uri="{BB962C8B-B14F-4D97-AF65-F5344CB8AC3E}">
        <p14:creationId xmlns:p14="http://schemas.microsoft.com/office/powerpoint/2010/main" val="34485760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2463</TotalTime>
  <Words>598</Words>
  <Application>Microsoft Office PowerPoint</Application>
  <PresentationFormat>Grand écran</PresentationFormat>
  <Paragraphs>34</Paragraphs>
  <Slides>5</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5</vt:i4>
      </vt:variant>
    </vt:vector>
  </HeadingPairs>
  <TitlesOfParts>
    <vt:vector size="10" baseType="lpstr">
      <vt:lpstr>Arial</vt:lpstr>
      <vt:lpstr>Arial Black</vt:lpstr>
      <vt:lpstr>Century Gothic</vt:lpstr>
      <vt:lpstr>Wingdings 3</vt:lpstr>
      <vt:lpstr>Ion</vt:lpstr>
      <vt:lpstr>          Deep Learning</vt:lpstr>
      <vt:lpstr>Fonctionnement du deep Learning </vt:lpstr>
      <vt:lpstr> Applications du deep Learning </vt:lpstr>
      <vt:lpstr>       Exemple d’application du deep learning</vt:lpstr>
      <vt:lpstr>        IMPORTANCE DU DEEP LEARNING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33753370737</dc:creator>
  <cp:lastModifiedBy>33753370737</cp:lastModifiedBy>
  <cp:revision>7</cp:revision>
  <dcterms:created xsi:type="dcterms:W3CDTF">2023-02-01T16:24:35Z</dcterms:created>
  <dcterms:modified xsi:type="dcterms:W3CDTF">2023-02-16T11:31:52Z</dcterms:modified>
</cp:coreProperties>
</file>